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417" r:id="rId4"/>
    <p:sldMasterId id="2147484578" r:id="rId5"/>
    <p:sldMasterId id="2147484595" r:id="rId6"/>
    <p:sldMasterId id="2147484612" r:id="rId7"/>
    <p:sldMasterId id="2147484629" r:id="rId8"/>
    <p:sldMasterId id="2147484646" r:id="rId9"/>
    <p:sldMasterId id="2147484663" r:id="rId10"/>
    <p:sldMasterId id="2147484680" r:id="rId11"/>
  </p:sldMasterIdLst>
  <p:notesMasterIdLst>
    <p:notesMasterId r:id="rId18"/>
  </p:notesMasterIdLst>
  <p:handoutMasterIdLst>
    <p:handoutMasterId r:id="rId19"/>
  </p:handoutMasterIdLst>
  <p:sldIdLst>
    <p:sldId id="266" r:id="rId12"/>
    <p:sldId id="471" r:id="rId13"/>
    <p:sldId id="469" r:id="rId14"/>
    <p:sldId id="468" r:id="rId15"/>
    <p:sldId id="268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C3ED7BA9-A00E-4D92-BFE2-AC102CF843D9}">
          <p14:sldIdLst>
            <p14:sldId id="266"/>
            <p14:sldId id="471"/>
            <p14:sldId id="469"/>
            <p14:sldId id="468"/>
          </p14:sldIdLst>
        </p14:section>
        <p14:section name="Namnlöst avsnitt" id="{780EC4CA-4571-4CD8-AAEF-46257C026687}">
          <p14:sldIdLst>
            <p14:sldId id="268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66802" autoAdjust="0"/>
  </p:normalViewPr>
  <p:slideViewPr>
    <p:cSldViewPr snapToGrid="0">
      <p:cViewPr varScale="1">
        <p:scale>
          <a:sx n="87" d="100"/>
          <a:sy n="87" d="100"/>
        </p:scale>
        <p:origin x="208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6693D-45F9-4551-B172-6F0E8889C072}" type="datetime1">
              <a:rPr lang="sv-SE" smtClean="0"/>
              <a:t>2023-02-17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27DC2-ECB9-4CC5-9289-199C6A22173F}" type="datetime1">
              <a:rPr lang="sv-SE" smtClean="0"/>
              <a:t>2023-02-17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Detta bildspel är främst till dig som chef vad du ska tänka när du arbetar med resultat och analys av medarbetarenkäten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2023-02-17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56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Först går du som överordnad chef själv igenom resultatet av medarbetarenkäten och analyserar detta</a:t>
            </a:r>
            <a:r>
              <a:rPr lang="sv-SE"/>
              <a:t>, därefter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2023-02-17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225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cs typeface="Calibri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2023-02-17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6012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2023-02-17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15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8C6E5BFC-38C0-441E-A97B-DF81A5D79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7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B3B21783-7092-45F2-8751-292E83B8B3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97583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2D1E2299-C76D-4D99-AE61-ED1BC21C6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355844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E0E87282-38B2-4CF4-9E42-6D498C07A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088736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605DC33A-9361-4C62-AC15-08A29DC37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114994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0E3C0AE1-D948-4F0D-9DCD-723CEBDEB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108671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7033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8363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B164061E-568F-47E5-B2FF-327745FD3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301752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04287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B5703A5-A514-4543-AB20-4E663BDCF4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2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6BABBAB2-1E0D-41A0-A919-E4B08C778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772850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C87CF48-C5A1-462D-9A72-8C066CE9B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3388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2D162526-4D93-44EC-A683-30BA6D1396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5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A34BA43D-834B-4936-B79E-BBD45FEBF9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0531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FF2D4B-165C-4357-9895-620D1EDCF2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1176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9E7C343D-37ED-459E-A10C-6E861156B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5918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B7C3E49-48EE-41F7-BBEE-6B7223C4C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152983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8C636CAB-3C76-4BEB-80B2-DC8C5BF0C0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356819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5033705C-75D7-4D57-8ACE-C67151521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27846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49A5746E-A0DE-4C35-B120-434855B5D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458804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EFF9A737-D779-4995-9BE7-37EC55F23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738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38500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46119DED-587A-432C-AD18-8E0CB2F9B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821963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7724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4208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D6203184-22B4-4378-A222-CA94ABE2D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3097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76441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EA5D5BA-872B-4355-83EB-A5B78764B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22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9592F648-99E5-40B1-9B9B-9C72649CC9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1370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BA6ACB3-BBE5-4FAA-8FF7-2231C840A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773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BA693D71-CF82-4090-9A53-6DC45B002C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33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FBD8CFB-6F4B-4943-82A0-3D2D11557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94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3801847-364E-481D-BEFB-79E92A5F53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2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4F20E319-DB30-4796-978C-2BC71F9476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0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D85FE9C-D264-4B97-9CFA-119A1001F5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8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ACC92B5-1BDF-4704-9287-B20F2D9C9A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97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D9A01D13-F573-410F-95EB-89C070AE3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1803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017C5B0-C01B-485D-86E6-6C4DC220E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94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11367066-0003-486E-9D36-7BD52CC18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9173336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36707458-E911-448C-BEB3-F8379E92F7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5792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1D38D8B2-C65F-4201-A407-88613A6BF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8497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16C234E0-D861-4D79-8452-31EC89473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9729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6B5B6440-2F77-475D-A362-78A9E5233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446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93AC5F17-3D9F-4906-AAE0-3C9CA3C85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0620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68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12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D4E7D1F4-0C5B-4760-ACBA-9D333E89E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7625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52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F9E5C432-7F81-4CBB-AB9E-D526253ED0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3202FA7-D00B-430B-9644-C3D052071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9506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07F0A1F-359B-49FC-B4A4-B4423F836B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62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CFB483C-3DE4-43B1-BE58-F10B760FF0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6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EE034447-B413-4A96-BFF8-275EEDDCD0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48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525EAC6-4F6F-4D83-913D-CD8D95CD26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66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5677FA8E-0D2A-4567-9A9F-90FCB1A8A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3799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315E5-FBCE-4909-BFC7-D1AFC7434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8419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2EB24801-EACC-45A4-B79F-A6B3FCB11B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08139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AB04B91C-34DC-4D87-97CE-9A5535BE2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7509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D4B16CD1-0253-4DF3-90DD-4EFA5F2D7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981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2ACCAF9F-22B7-4E66-8AAB-8821CE7DC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764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2C5BF656-B037-4A82-83B8-0AEE3F936C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5471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248A7F10-EB5E-4013-B0B5-5B0AFAC41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05496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75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20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B3043FC5-4B35-4949-9667-02AA3B766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19930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1152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8BE9D01-1940-43A8-B8E6-557FC33104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81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5DC1C357-7928-47BE-91A8-F9F10E884B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541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7769122D-0D0E-4D0E-BE41-966EEBD57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79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FDA208F-AE40-42B0-B5DF-97A867F8D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646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1BF41A8D-C2E8-4884-A8AC-6110FEF1ED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1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220CA09E-C6B2-4650-B5E6-F7ED55AA8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0059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9080A5C4-839E-4B0F-8949-042E91913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65636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738AD5B-4426-46C2-844A-90B6F08A9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22223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4846F14A-34A1-4984-90D5-E2F0EF8F88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5413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37F54EBA-B394-41A2-A11F-C9440E934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82097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26FC345F-E283-4C13-9974-E7FA56632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95900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10B16C20-8AE2-4C30-97AA-056338F9E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31724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331A970E-D99E-4CA4-8A28-9A0827B32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90450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016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70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9F40AF0B-A266-4304-A5DB-F0044F98C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372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1C92AEFF-6F6A-4F25-8649-9F54F8933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57845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4264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B538A9E1-F6A4-4DCF-83A2-46320C2668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39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41D9004-B5BE-4924-9EB1-43FCC3AD5D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854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0BE5E066-3615-4D7F-B922-8557325BA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071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3316F0E-9A23-4F1A-8079-EB91A8151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09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28A054A-5768-480D-BCF5-A46ED67A1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704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CD510A11-C50E-48E5-A20A-87A31D015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09050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6A6D05-5C06-406D-B162-FCC2D32F5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44813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6915E3C2-F29A-41F2-B41A-D64D9E7E7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5268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1083D4E7-C205-4E9D-9C8B-3AFC29227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15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77E2F12D-C440-4800-B279-1AFFDF11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1441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3F5DEF87-12EE-46F3-8518-6B065A990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63049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8C81B069-DD67-451D-BFA4-51B58F02B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564765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DF54FBE5-8A07-4044-B6DB-18D3A4C39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16420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017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644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D6B1AD80-47E2-46F8-A691-DAF5249CC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632211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9085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3EA2DAC-9D15-4086-9264-8BD3A3164B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1361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6B302A34-5FFF-4164-94F1-53E604D03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59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716F9A0-0408-498D-A8CB-1CDF58BB06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9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E702B865-CCC0-4EFE-8BC3-233323AAA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62702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583AFD3A-4DA2-45BC-96EA-EA739707D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0193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A50FBF5-CC6A-4369-895D-071D2C240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97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4F800F5C-D6D6-49F0-8BA2-C8858CFE8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11585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6B7B8AD-F5D5-4679-8F2C-6705667D2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27996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bildnummer 4">
            <a:extLst>
              <a:ext uri="{FF2B5EF4-FFF2-40B4-BE49-F238E27FC236}">
                <a16:creationId xmlns:a16="http://schemas.microsoft.com/office/drawing/2014/main" id="{7F7D5953-C605-401A-9078-C9A04F4909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514990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4">
            <a:extLst>
              <a:ext uri="{FF2B5EF4-FFF2-40B4-BE49-F238E27FC236}">
                <a16:creationId xmlns:a16="http://schemas.microsoft.com/office/drawing/2014/main" id="{7A0D53F6-2692-4E47-B266-FDD0BD1FD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3915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60380F1B-16AA-4B9E-A717-C80696063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3762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4">
            <a:extLst>
              <a:ext uri="{FF2B5EF4-FFF2-40B4-BE49-F238E27FC236}">
                <a16:creationId xmlns:a16="http://schemas.microsoft.com/office/drawing/2014/main" id="{2AE88266-69F2-41A0-8841-FA0FA7428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91225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nummer 4">
            <a:extLst>
              <a:ext uri="{FF2B5EF4-FFF2-40B4-BE49-F238E27FC236}">
                <a16:creationId xmlns:a16="http://schemas.microsoft.com/office/drawing/2014/main" id="{303B5DAD-8762-4B88-A9AA-D2F6B1B66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316002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1751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9868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4">
            <a:extLst>
              <a:ext uri="{FF2B5EF4-FFF2-40B4-BE49-F238E27FC236}">
                <a16:creationId xmlns:a16="http://schemas.microsoft.com/office/drawing/2014/main" id="{99366705-5350-4D63-94A3-4FF8D67C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61909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3809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AD68A0B-A515-426E-B759-E877EA3677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179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D8686CD-9B53-4981-9181-8ABB62838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6157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EDC51DD-6FF4-4DC2-8011-6E058A4DFD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4468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3156487-7273-465B-81D4-DE8CC749A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595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585A5634-D1CA-4B81-AE13-6485D8F3B1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3142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bildnummer 4">
            <a:extLst>
              <a:ext uri="{FF2B5EF4-FFF2-40B4-BE49-F238E27FC236}">
                <a16:creationId xmlns:a16="http://schemas.microsoft.com/office/drawing/2014/main" id="{F1EA9422-B26A-4BF9-897E-76944E1BB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70908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C14157-D78E-41B7-8006-C1B87D6EC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465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79BAF5D-A66A-4C6D-8AC6-45075464C34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14" name="Platshållare för bildnummer 4">
            <a:extLst>
              <a:ext uri="{FF2B5EF4-FFF2-40B4-BE49-F238E27FC236}">
                <a16:creationId xmlns:a16="http://schemas.microsoft.com/office/drawing/2014/main" id="{38004C28-BE39-48A2-B671-080E964A2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51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3" r:id="rId13"/>
    <p:sldLayoutId id="2147484434" r:id="rId14"/>
    <p:sldLayoutId id="2147484435" r:id="rId15"/>
    <p:sldLayoutId id="2147484430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C2096E7-7F9D-45BC-A84B-2BA54FBC2F3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0CD2F1DC-56E8-4F88-BEC6-612FDA9EC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2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  <p:sldLayoutId id="2147484590" r:id="rId12"/>
    <p:sldLayoutId id="2147484591" r:id="rId13"/>
    <p:sldLayoutId id="2147484592" r:id="rId14"/>
    <p:sldLayoutId id="2147484593" r:id="rId15"/>
    <p:sldLayoutId id="2147484594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6955DC4-AABA-4533-A6EF-AF5EB7B991B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6C8024B6-B183-44CF-9D40-5C4AB54DF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2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  <p:sldLayoutId id="2147484606" r:id="rId11"/>
    <p:sldLayoutId id="2147484607" r:id="rId12"/>
    <p:sldLayoutId id="2147484608" r:id="rId13"/>
    <p:sldLayoutId id="2147484609" r:id="rId14"/>
    <p:sldLayoutId id="2147484610" r:id="rId15"/>
    <p:sldLayoutId id="2147484611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9FD2760-6BAA-46FF-996E-9F66B4B7183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8C1B493F-36F9-4C0A-B51C-4A4675E13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24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  <p:sldLayoutId id="2147484621" r:id="rId9"/>
    <p:sldLayoutId id="2147484622" r:id="rId10"/>
    <p:sldLayoutId id="2147484623" r:id="rId11"/>
    <p:sldLayoutId id="2147484624" r:id="rId12"/>
    <p:sldLayoutId id="2147484625" r:id="rId13"/>
    <p:sldLayoutId id="2147484626" r:id="rId14"/>
    <p:sldLayoutId id="2147484627" r:id="rId15"/>
    <p:sldLayoutId id="2147484628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21ED50-CF7F-4063-8494-A87AE620A627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070D6B8A-8B8A-47EA-B504-B5C2B56E5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330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  <p:sldLayoutId id="2147484643" r:id="rId14"/>
    <p:sldLayoutId id="2147484644" r:id="rId15"/>
    <p:sldLayoutId id="2147484645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A8A1EFF4-858C-4FEB-A70A-0A3FFDD2809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F2CF5D7E-6222-42CC-B039-5447DE671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590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  <p:sldLayoutId id="2147484658" r:id="rId12"/>
    <p:sldLayoutId id="2147484659" r:id="rId13"/>
    <p:sldLayoutId id="2147484660" r:id="rId14"/>
    <p:sldLayoutId id="2147484661" r:id="rId15"/>
    <p:sldLayoutId id="2147484662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DABC6D15-E133-4876-AFB9-F9597237B38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4FDB38E2-C01D-48F1-9486-D94E72A26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289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  <p:sldLayoutId id="2147484675" r:id="rId12"/>
    <p:sldLayoutId id="2147484676" r:id="rId13"/>
    <p:sldLayoutId id="2147484677" r:id="rId14"/>
    <p:sldLayoutId id="2147484678" r:id="rId15"/>
    <p:sldLayoutId id="2147484679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F4B7959-9D29-4B1E-936A-D721DA4EB57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  <p:sp>
        <p:nvSpPr>
          <p:cNvPr id="7" name="Platshållare för bildnummer 4">
            <a:extLst>
              <a:ext uri="{FF2B5EF4-FFF2-40B4-BE49-F238E27FC236}">
                <a16:creationId xmlns:a16="http://schemas.microsoft.com/office/drawing/2014/main" id="{980ECA4C-6D3C-430C-8107-332724047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1999" y="6376989"/>
            <a:ext cx="433225" cy="1492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DC35334-74D0-4DFF-B477-5D14C3FA108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265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  <p:sldLayoutId id="2147484692" r:id="rId12"/>
    <p:sldLayoutId id="2147484693" r:id="rId13"/>
    <p:sldLayoutId id="2147484694" r:id="rId14"/>
    <p:sldLayoutId id="2147484695" r:id="rId15"/>
    <p:sldLayoutId id="2147484696" r:id="rId16"/>
  </p:sldLayoutIdLst>
  <p:hf sldNum="0" hdr="0" ft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appet.app.stratsys.com/Report.mvc/ForId/345582?FilterDto=%7B%22b%22%3Afalse%2C%22r%22%3Afalse%2C%22a%22%3Afalse%7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56287F-6081-435D-9BD0-CBEBE467D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42" y="2152197"/>
            <a:ext cx="7541315" cy="1349829"/>
          </a:xfrm>
        </p:spPr>
        <p:txBody>
          <a:bodyPr/>
          <a:lstStyle/>
          <a:p>
            <a:br>
              <a:rPr lang="sv-SE" dirty="0"/>
            </a:br>
            <a:r>
              <a:rPr lang="sv-SE" dirty="0"/>
              <a:t>Stödmaterial Chefsenkäten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94D4C2C-E548-4040-BA8E-AA3AF7902B0B}"/>
              </a:ext>
            </a:extLst>
          </p:cNvPr>
          <p:cNvSpPr txBox="1"/>
          <p:nvPr/>
        </p:nvSpPr>
        <p:spPr>
          <a:xfrm>
            <a:off x="713207" y="404691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chemeClr val="bg1"/>
                </a:solidFill>
                <a:cs typeface="Arial"/>
              </a:rPr>
              <a:t>Äldre samt vård- och omsorgsförvaltningen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9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E39C4A-9DA6-4CA8-AF38-0029EE50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Chefens analys och förberedelser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F2D4A3-1D34-4267-83DF-1F9E95E75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999" y="1736728"/>
            <a:ext cx="7682313" cy="4194629"/>
          </a:xfrm>
        </p:spPr>
        <p:txBody>
          <a:bodyPr/>
          <a:lstStyle/>
          <a:p>
            <a:r>
              <a:rPr lang="sv-SE" dirty="0"/>
              <a:t>Studera resultatet och se hur det ser ut. </a:t>
            </a:r>
          </a:p>
          <a:p>
            <a:pPr>
              <a:buFontTx/>
              <a:buChar char="-"/>
            </a:pPr>
            <a:r>
              <a:rPr lang="sv-SE" sz="1600" dirty="0"/>
              <a:t>Var har vi höga respektive låga värden? </a:t>
            </a:r>
          </a:p>
          <a:p>
            <a:pPr>
              <a:buFontTx/>
              <a:buChar char="-"/>
            </a:pPr>
            <a:r>
              <a:rPr lang="sv-SE" sz="1600" dirty="0"/>
              <a:t>Var har vi större höjningar respektive sänkningar?</a:t>
            </a:r>
          </a:p>
          <a:p>
            <a:r>
              <a:rPr lang="sv-SE" dirty="0"/>
              <a:t>Fundera över resultatet och vad det kan bero på? Dra dock inga förhastade slutsatser innan du haft dialog med medarbetarna.</a:t>
            </a:r>
          </a:p>
          <a:p>
            <a:r>
              <a:rPr lang="sv-SE" dirty="0"/>
              <a:t>Boka in tid för när ni ska gå igenom resultatet i ledningsgruppen och se till så att alla kan se resultatet innan och förbereda sig.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804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F66631-91E2-4EC3-84B6-7CDEB5303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Genomgång av 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EF3F9E-46F2-46DD-9DAF-DAB5058CE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999" y="1736728"/>
            <a:ext cx="7098419" cy="4194629"/>
          </a:xfrm>
        </p:spPr>
        <p:txBody>
          <a:bodyPr vert="horz" lIns="0" tIns="0" rIns="0" bIns="0" rtlCol="0" anchor="t">
            <a:normAutofit/>
          </a:bodyPr>
          <a:lstStyle/>
          <a:p>
            <a:pPr marL="229870" indent="-229870"/>
            <a:r>
              <a:rPr lang="sv-SE" dirty="0"/>
              <a:t>Gå igenom enkäten och reflektera över resultatet. Känner ni igen er?</a:t>
            </a:r>
          </a:p>
          <a:p>
            <a:pPr marL="229870" indent="-229870"/>
            <a:r>
              <a:rPr lang="sv-SE" dirty="0"/>
              <a:t>Om inte, vad kan det bero på? Finns det frågor som ni tolkat olika?</a:t>
            </a:r>
            <a:endParaRPr lang="sv-SE" dirty="0">
              <a:cs typeface="Arial"/>
            </a:endParaRPr>
          </a:p>
          <a:p>
            <a:pPr marL="229870" indent="-229870"/>
            <a:r>
              <a:rPr lang="sv-SE" dirty="0"/>
              <a:t>Vilka är ledningsgruppens styrkor?</a:t>
            </a:r>
            <a:endParaRPr lang="sv-SE" dirty="0">
              <a:cs typeface="Arial"/>
            </a:endParaRPr>
          </a:p>
          <a:p>
            <a:pPr marL="229870" indent="-229870"/>
            <a:r>
              <a:rPr lang="sv-SE" dirty="0"/>
              <a:t>Vilka är ledningsgruppens utvecklingsområden?</a:t>
            </a:r>
            <a:endParaRPr lang="sv-SE" dirty="0">
              <a:cs typeface="Arial"/>
            </a:endParaRPr>
          </a:p>
          <a:p>
            <a:pPr marL="229870" indent="-229870"/>
            <a:r>
              <a:rPr lang="sv-SE" dirty="0"/>
              <a:t>Prioritera och välj ut några av era styrkor och utvecklingsområden och skriv in i handlingsplanen och diskutera vilka åtgärder som behöver genomföras.</a:t>
            </a:r>
            <a:endParaRPr lang="sv-SE" dirty="0">
              <a:cs typeface="Arial"/>
            </a:endParaRPr>
          </a:p>
          <a:p>
            <a:pPr marL="229870" indent="-229870"/>
            <a:r>
              <a:rPr lang="sv-SE" dirty="0"/>
              <a:t>Vid låg svarsfrekvens diskutera vad detta beror på.</a:t>
            </a:r>
            <a:endParaRPr lang="sv-SE" dirty="0">
              <a:cs typeface="Arial" panose="020B0604020202020204"/>
            </a:endParaRPr>
          </a:p>
          <a:p>
            <a:pPr marL="229870" indent="-229870"/>
            <a:endParaRPr lang="sv-SE" dirty="0">
              <a:cs typeface="Arial" panose="020B0604020202020204"/>
            </a:endParaRPr>
          </a:p>
          <a:p>
            <a:pPr marL="229870" indent="-229870"/>
            <a:endParaRPr lang="sv-SE" dirty="0">
              <a:cs typeface="Arial" panose="020B0604020202020204"/>
            </a:endParaRPr>
          </a:p>
          <a:p>
            <a:pPr marL="229870" indent="-229870"/>
            <a:endParaRPr lang="sv-SE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45197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3D7D3-C4A9-4DCA-BFF8-ED3527EC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Frisk- och riskfaktorer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933431-46D4-4C02-85A7-03695BF0B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 vert="horz" lIns="0" tIns="0" rIns="0" bIns="0" rtlCol="0">
            <a:normAutofit/>
          </a:bodyPr>
          <a:lstStyle/>
          <a:p>
            <a:pPr marL="229870" indent="-229870"/>
            <a:r>
              <a:rPr lang="sv-SE" dirty="0"/>
              <a:t>Skriv in era frisk- och riskfaktorer i er handlingsplan.</a:t>
            </a:r>
          </a:p>
          <a:p>
            <a:r>
              <a:rPr lang="sv-SE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Rapport Verksamhets- och avdelningschefer SAM 2023</a:t>
            </a:r>
            <a:r>
              <a:rPr lang="sv-SE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sv-SE" dirty="0"/>
          </a:p>
        </p:txBody>
      </p:sp>
      <p:pic>
        <p:nvPicPr>
          <p:cNvPr id="1028" name="Picture 4" descr="En bild som visar text&#10;&#10;Automatiskt genererad beskrivning">
            <a:extLst>
              <a:ext uri="{FF2B5EF4-FFF2-40B4-BE49-F238E27FC236}">
                <a16:creationId xmlns:a16="http://schemas.microsoft.com/office/drawing/2014/main" id="{8BD8490F-1EE4-4A42-AB78-779089790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5734" y="2512969"/>
            <a:ext cx="3958273" cy="2642147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02497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C1595915-490D-486D-9F5C-7BBBAD6F7D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58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D21234A-4D30-4B3B-9063-4CCD1B44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instruktion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07DB20C-1D07-400B-BCA8-993A22C0EB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Mallen innehåller 8 </a:t>
            </a:r>
            <a:r>
              <a:rPr lang="sv-SE" dirty="0" err="1"/>
              <a:t>st</a:t>
            </a:r>
            <a:r>
              <a:rPr lang="sv-SE" dirty="0"/>
              <a:t> layoutmallar med tillhörande layouter i olika dekorfärger</a:t>
            </a:r>
          </a:p>
          <a:p>
            <a:r>
              <a:rPr lang="sv-SE" dirty="0"/>
              <a:t>Vill du byta layout väljer du </a:t>
            </a:r>
            <a:r>
              <a:rPr lang="sv-SE" b="1" dirty="0"/>
              <a:t>LAYOUT</a:t>
            </a:r>
            <a:r>
              <a:rPr lang="sv-SE" dirty="0"/>
              <a:t> i fliken </a:t>
            </a:r>
            <a:r>
              <a:rPr lang="sv-SE" b="1" dirty="0"/>
              <a:t>START</a:t>
            </a:r>
          </a:p>
          <a:p>
            <a:endParaRPr lang="sv-SE" dirty="0"/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D74B41ED-BF6A-4DB9-80E9-00EF69A717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41702" y="1736728"/>
            <a:ext cx="4641936" cy="2778122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549C2BE1-7D79-43FC-8B70-CFD4D79AF396}"/>
              </a:ext>
            </a:extLst>
          </p:cNvPr>
          <p:cNvSpPr/>
          <p:nvPr/>
        </p:nvSpPr>
        <p:spPr>
          <a:xfrm>
            <a:off x="4815917" y="1942643"/>
            <a:ext cx="362139" cy="1563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296ECB7-4A8E-465A-A797-C795CEBE4DEF}"/>
              </a:ext>
            </a:extLst>
          </p:cNvPr>
          <p:cNvSpPr/>
          <p:nvPr/>
        </p:nvSpPr>
        <p:spPr>
          <a:xfrm>
            <a:off x="3503029" y="3247931"/>
            <a:ext cx="99589" cy="181069"/>
          </a:xfrm>
          <a:prstGeom prst="rect">
            <a:avLst/>
          </a:prstGeom>
          <a:noFill/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8" name="Koppling: vinklad 7">
            <a:extLst>
              <a:ext uri="{FF2B5EF4-FFF2-40B4-BE49-F238E27FC236}">
                <a16:creationId xmlns:a16="http://schemas.microsoft.com/office/drawing/2014/main" id="{5EE2ABFA-D653-4C5E-BF21-FE544991EEF0}"/>
              </a:ext>
            </a:extLst>
          </p:cNvPr>
          <p:cNvCxnSpPr>
            <a:stCxn id="7" idx="3"/>
            <a:endCxn id="6" idx="1"/>
          </p:cNvCxnSpPr>
          <p:nvPr/>
        </p:nvCxnSpPr>
        <p:spPr>
          <a:xfrm flipV="1">
            <a:off x="3602618" y="2020832"/>
            <a:ext cx="1213299" cy="1317634"/>
          </a:xfrm>
          <a:prstGeom prst="bentConnector3">
            <a:avLst>
              <a:gd name="adj1" fmla="val 31944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135134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31F122D0-9E5F-4ED2-8BE9-2758A3B4EAA7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0D27010C-709E-4DCA-92EF-E7C06F253202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82CEE9C0-64C6-4EAA-81FE-27BB8451A921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746F36C6-1168-4068-A0E5-BE04496A2D14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8557DA96-036C-40F1-95FB-BBD5136B58D2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B6D5193B-E8D7-46F2-90CC-5316CE1A91DE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07FD7614-093B-4F78-BDE4-B0559CD396E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4_3.sv-SE.potx" id="{BD344706-5FFE-4068-9F26-4857117CC30C}" vid="{12790558-4D20-48D2-8084-F9087F02BAAF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7D1FB89B4AB14FA2559FF0B868F47D" ma:contentTypeVersion="2" ma:contentTypeDescription="Skapa ett nytt dokument." ma:contentTypeScope="" ma:versionID="1bc7329d6f6ef79dfb0434cfe4405cf7">
  <xsd:schema xmlns:xsd="http://www.w3.org/2001/XMLSchema" xmlns:xs="http://www.w3.org/2001/XMLSchema" xmlns:p="http://schemas.microsoft.com/office/2006/metadata/properties" xmlns:ns2="b0ce67f5-ab09-467a-970c-06522761ce48" targetNamespace="http://schemas.microsoft.com/office/2006/metadata/properties" ma:root="true" ma:fieldsID="cfcce3049578c4d3425f7185187939ae" ns2:_="">
    <xsd:import namespace="b0ce67f5-ab09-467a-970c-06522761ce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e67f5-ab09-467a-970c-06522761c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FCDFCA-0717-4070-9660-652629310F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e67f5-ab09-467a-970c-06522761ce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EC5B9C-2FC4-476C-A68D-B6B5528FD67A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0ce67f5-ab09-467a-970c-06522761ce4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0921F5-D674-42CD-A4B2-AD6CAFEAF9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Bildspel på skärmen (4:3)</PresentationFormat>
  <Paragraphs>32</Paragraphs>
  <Slides>6</Slides>
  <Notes>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6</vt:i4>
      </vt:variant>
    </vt:vector>
  </HeadingPairs>
  <TitlesOfParts>
    <vt:vector size="18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 Stödmaterial Chefsenkäten </vt:lpstr>
      <vt:lpstr>Chefens analys och förberedelser</vt:lpstr>
      <vt:lpstr>Genomgång av resultat</vt:lpstr>
      <vt:lpstr>Frisk- och riskfaktorer</vt:lpstr>
      <vt:lpstr>PowerPoint-presentation</vt:lpstr>
      <vt:lpstr>Kort instruktion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4:3</dc:title>
  <dc:creator/>
  <cp:lastModifiedBy/>
  <cp:revision>45</cp:revision>
  <dcterms:created xsi:type="dcterms:W3CDTF">2018-04-04T11:53:13Z</dcterms:created>
  <dcterms:modified xsi:type="dcterms:W3CDTF">2023-02-17T10:22:47Z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0x010100327D1FB89B4AB14FA2559FF0B868F47D</vt:lpwstr>
  </property>
</Properties>
</file>